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1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5.xml" ContentType="application/vnd.openxmlformats-officedocument.presentationml.tags+xml"/>
  <Override PartName="/ppt/tags/tag66.xml" ContentType="application/vnd.openxmlformats-officedocument.presentationml.tags+xml"/>
  <Override PartName="/ppt/tags/tag77.xml" ContentType="application/vnd.openxmlformats-officedocument.presentationml.tags+xml"/>
  <Override PartName="/ppt/tags/tag67.xml" ContentType="application/vnd.openxmlformats-officedocument.presentationml.tags+xml"/>
  <Override PartName="/ppt/tags/tag71.xml" ContentType="application/vnd.openxmlformats-officedocument.presentationml.tags+xml"/>
  <Override PartName="/ppt/tags/tag6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69.xml" ContentType="application/vnd.openxmlformats-officedocument.presentationml.tags+xml"/>
  <Override PartName="/ppt/tags/tag8.xml" ContentType="application/vnd.openxmlformats-officedocument.presentationml.tags+xml"/>
  <Override PartName="/ppt/tags/tag7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79.xml" ContentType="application/vnd.openxmlformats-officedocument.presentationml.tags+xml"/>
  <Override PartName="/ppt/tags/tag73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80.xml" ContentType="application/vnd.openxmlformats-officedocument.presentationml.tags+xml"/>
  <Override PartName="/ppt/tags/tag70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81.xml" ContentType="application/vnd.openxmlformats-officedocument.presentationml.tags+xml"/>
  <Override PartName="/ppt/tags/tag74.xml" ContentType="application/vnd.openxmlformats-officedocument.presentationml.tags+xml"/>
  <Override PartName="/ppt/tags/tag82.xml" ContentType="application/vnd.openxmlformats-officedocument.presentationml.tags+xml"/>
  <Override PartName="/ppt/tags/tag17.xml" ContentType="application/vnd.openxmlformats-officedocument.presentationml.tags+xml"/>
  <Override PartName="/ppt/tags/tag83.xml" ContentType="application/vnd.openxmlformats-officedocument.presentationml.tags+xml"/>
  <Override PartName="/ppt/tags/tag18.xml" ContentType="application/vnd.openxmlformats-officedocument.presentationml.tags+xml"/>
  <Override PartName="/ppt/tags/tag84.xml" ContentType="application/vnd.openxmlformats-officedocument.presentationml.tags+xml"/>
  <Override PartName="/ppt/tags/tag75.xml" ContentType="application/vnd.openxmlformats-officedocument.presentationml.tags+xml"/>
  <Override PartName="/ppt/tags/tag85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86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63.xml" ContentType="application/vnd.openxmlformats-officedocument.presentationml.tags+xml"/>
  <Override PartName="/ppt/tags/tag22.xml" ContentType="application/vnd.openxmlformats-officedocument.presentationml.tags+xml"/>
  <Override PartName="/ppt/tags/tag7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64.xml" ContentType="application/vnd.openxmlformats-officedocument.presentationml.tags+xml"/>
  <Override PartName="/ppt/tags/tag72.xml" ContentType="application/vnd.openxmlformats-officedocument.presentationml.tags+xml"/>
  <Override PartName="/ppt/tags/tag26.xml" ContentType="application/vnd.openxmlformats-officedocument.presentationml.tags+xml"/>
  <Override PartName="/ppt/tags/tag65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86" r:id="rId2"/>
    <p:sldId id="257" r:id="rId3"/>
    <p:sldId id="406" r:id="rId4"/>
    <p:sldId id="407" r:id="rId5"/>
    <p:sldId id="409" r:id="rId6"/>
    <p:sldId id="410" r:id="rId7"/>
    <p:sldId id="920" r:id="rId8"/>
    <p:sldId id="412" r:id="rId9"/>
    <p:sldId id="927" r:id="rId10"/>
    <p:sldId id="928" r:id="rId11"/>
    <p:sldId id="932" r:id="rId12"/>
    <p:sldId id="929" r:id="rId13"/>
    <p:sldId id="930" r:id="rId14"/>
    <p:sldId id="430" r:id="rId15"/>
    <p:sldId id="926" r:id="rId16"/>
    <p:sldId id="413" r:id="rId17"/>
    <p:sldId id="933" r:id="rId18"/>
    <p:sldId id="935" r:id="rId19"/>
    <p:sldId id="434" r:id="rId20"/>
    <p:sldId id="432" r:id="rId21"/>
    <p:sldId id="433" r:id="rId22"/>
    <p:sldId id="934" r:id="rId23"/>
    <p:sldId id="415" r:id="rId24"/>
    <p:sldId id="936" r:id="rId25"/>
    <p:sldId id="937" r:id="rId26"/>
    <p:sldId id="943" r:id="rId27"/>
    <p:sldId id="947" r:id="rId28"/>
    <p:sldId id="946" r:id="rId29"/>
    <p:sldId id="950" r:id="rId30"/>
    <p:sldId id="944" r:id="rId31"/>
    <p:sldId id="945" r:id="rId32"/>
    <p:sldId id="948" r:id="rId33"/>
    <p:sldId id="951" r:id="rId34"/>
    <p:sldId id="953" r:id="rId35"/>
    <p:sldId id="952" r:id="rId36"/>
    <p:sldId id="939" r:id="rId37"/>
    <p:sldId id="429" r:id="rId38"/>
    <p:sldId id="941" r:id="rId39"/>
    <p:sldId id="955" r:id="rId40"/>
    <p:sldId id="957" r:id="rId41"/>
    <p:sldId id="940" r:id="rId42"/>
    <p:sldId id="924" r:id="rId43"/>
    <p:sldId id="479" r:id="rId44"/>
    <p:sldId id="480" r:id="rId45"/>
    <p:sldId id="481" r:id="rId46"/>
    <p:sldId id="482" r:id="rId47"/>
    <p:sldId id="483" r:id="rId48"/>
    <p:sldId id="484" r:id="rId49"/>
    <p:sldId id="942" r:id="rId50"/>
    <p:sldId id="438" r:id="rId51"/>
    <p:sldId id="439" r:id="rId52"/>
    <p:sldId id="441" r:id="rId53"/>
    <p:sldId id="922" r:id="rId54"/>
    <p:sldId id="442" r:id="rId55"/>
    <p:sldId id="443" r:id="rId56"/>
    <p:sldId id="444" r:id="rId57"/>
    <p:sldId id="958" r:id="rId58"/>
    <p:sldId id="446" r:id="rId59"/>
    <p:sldId id="968" r:id="rId60"/>
    <p:sldId id="962" r:id="rId61"/>
    <p:sldId id="959" r:id="rId62"/>
    <p:sldId id="969" r:id="rId63"/>
    <p:sldId id="966" r:id="rId64"/>
    <p:sldId id="963" r:id="rId65"/>
    <p:sldId id="967" r:id="rId66"/>
    <p:sldId id="961" r:id="rId67"/>
    <p:sldId id="960" r:id="rId68"/>
    <p:sldId id="925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495" r:id="rId80"/>
    <p:sldId id="496" r:id="rId81"/>
    <p:sldId id="498" r:id="rId82"/>
    <p:sldId id="499" r:id="rId83"/>
    <p:sldId id="500" r:id="rId84"/>
    <p:sldId id="757" r:id="rId8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Harris" initials="SH" lastIdx="1" clrIdx="0">
    <p:extLst>
      <p:ext uri="{19B8F6BF-5375-455C-9EA6-DF929625EA0E}">
        <p15:presenceInfo xmlns:p15="http://schemas.microsoft.com/office/powerpoint/2012/main" userId="f559caf935004d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1" autoAdjust="0"/>
    <p:restoredTop sz="90877" autoAdjust="0"/>
  </p:normalViewPr>
  <p:slideViewPr>
    <p:cSldViewPr>
      <p:cViewPr varScale="1">
        <p:scale>
          <a:sx n="81" d="100"/>
          <a:sy n="81" d="100"/>
        </p:scale>
        <p:origin x="922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95" Type="http://schemas.openxmlformats.org/officeDocument/2006/relationships/customXml" Target="../customXml/item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0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47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54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33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5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2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2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99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5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3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2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1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8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46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6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4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9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3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1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6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6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4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7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7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6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6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9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453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7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50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36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07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3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5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1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44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19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4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2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52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8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5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0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60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7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8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4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32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73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99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8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4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1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85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6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78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9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525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5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ED855-B359-FE46-BA79-A34DB1263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D30608-3908-1245-8174-FE920575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10ED41-BE0B-0846-860B-7F6DC2EBF43A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64120A-F34E-9E46-B855-CBAE97F365B1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CF52-3929-4A66-9B2D-06977B5BDCA7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FD74B-A676-41D4-8135-3DABBE5B116F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I/O Systems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EE0C80D-E45E-48CB-B41F-B0D3D34A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2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4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3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3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3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33528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9: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Embedded Systems</a:t>
            </a: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with Joshua Brake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Memory &amp;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 Memory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Data SRAM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Instruction Cache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 KB Mask ROM &amp; 8 KB OTP (one-time-programmable) Program Boot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instructions located on external Flash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19 GPIO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 x2, I2C, UART x2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PWM x3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JTAG Debugger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8DDD7-2B28-44FC-BC3C-2067436B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3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Pinout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1066800"/>
            <a:ext cx="4114799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48-pin QFN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(quad flat pack, no leads)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Hard to hand solder</a:t>
            </a:r>
          </a:p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12 power (GND pad on back)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19 GPIO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 JTAG programming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QSPI Flash code link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 clock crystals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control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04058-C0E5-CC47-89E6-9189B393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43" y="1023730"/>
            <a:ext cx="5105957" cy="5377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8F8B42-1815-1D4E-8AFD-CF99BB4D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47930"/>
            <a:ext cx="2965660" cy="1975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DDEB5-FC35-C045-9431-9233E3F67A33}"/>
              </a:ext>
            </a:extLst>
          </p:cNvPr>
          <p:cNvSpPr txBox="1"/>
          <p:nvPr/>
        </p:nvSpPr>
        <p:spPr>
          <a:xfrm>
            <a:off x="2743200" y="6047601"/>
            <a:ext cx="135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designnews.com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15B4F-4510-E042-A87D-85FA6E673E87}"/>
              </a:ext>
            </a:extLst>
          </p:cNvPr>
          <p:cNvSpPr txBox="1"/>
          <p:nvPr/>
        </p:nvSpPr>
        <p:spPr>
          <a:xfrm>
            <a:off x="7953589" y="6105872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FE310 Manual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18C0A-5588-4EEF-96BD-42D4AD80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5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D3A26-D47E-474C-AB2F-40F590EE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13" y="1537251"/>
            <a:ext cx="2908750" cy="372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AD0FB-80A6-5B4B-AF98-6C38B9E6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37251"/>
            <a:ext cx="1792516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F5B8C-DAD0-554C-8D3D-203B99C76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184" y="1537251"/>
            <a:ext cx="2558313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A23CD-94EC-9649-A24D-F7CA4C0900EF}"/>
              </a:ext>
            </a:extLst>
          </p:cNvPr>
          <p:cNvSpPr txBox="1"/>
          <p:nvPr/>
        </p:nvSpPr>
        <p:spPr>
          <a:xfrm>
            <a:off x="381000" y="89092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Thing Plus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B63E8-118C-714F-A3EF-F9974E2D56F2}"/>
              </a:ext>
            </a:extLst>
          </p:cNvPr>
          <p:cNvSpPr txBox="1"/>
          <p:nvPr/>
        </p:nvSpPr>
        <p:spPr>
          <a:xfrm>
            <a:off x="3097674" y="885805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</a:t>
            </a:r>
            <a:r>
              <a:rPr lang="en-US" dirty="0" err="1"/>
              <a:t>RedBoard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0F7-4E09-5D49-8C76-D3CF85599409}"/>
              </a:ext>
            </a:extLst>
          </p:cNvPr>
          <p:cNvSpPr txBox="1"/>
          <p:nvPr/>
        </p:nvSpPr>
        <p:spPr>
          <a:xfrm>
            <a:off x="6993431" y="890920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HiFive</a:t>
            </a:r>
            <a:r>
              <a:rPr lang="en-US" dirty="0"/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53D48-A5DE-3645-B490-5579BFD15C27}"/>
              </a:ext>
            </a:extLst>
          </p:cNvPr>
          <p:cNvSpPr txBox="1"/>
          <p:nvPr/>
        </p:nvSpPr>
        <p:spPr>
          <a:xfrm>
            <a:off x="533400" y="5128737"/>
            <a:ext cx="325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$30</a:t>
            </a:r>
          </a:p>
          <a:p>
            <a:r>
              <a:rPr lang="en-US" dirty="0"/>
              <a:t>Fits breadboard (2.3x0.9”)</a:t>
            </a:r>
          </a:p>
          <a:p>
            <a:r>
              <a:rPr lang="en-US" dirty="0"/>
              <a:t>Requires soldering </a:t>
            </a:r>
          </a:p>
          <a:p>
            <a:r>
              <a:rPr lang="en-US" dirty="0"/>
              <a:t>  header pins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AC444-1CD3-C243-9E79-3CF06890950D}"/>
              </a:ext>
            </a:extLst>
          </p:cNvPr>
          <p:cNvSpPr txBox="1"/>
          <p:nvPr/>
        </p:nvSpPr>
        <p:spPr>
          <a:xfrm>
            <a:off x="3352800" y="5128737"/>
            <a:ext cx="3256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$40</a:t>
            </a:r>
          </a:p>
          <a:p>
            <a:r>
              <a:rPr lang="en-US" dirty="0"/>
              <a:t>Headers soldered</a:t>
            </a:r>
          </a:p>
          <a:p>
            <a:r>
              <a:rPr lang="en-US" dirty="0"/>
              <a:t>Nonstandard pin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CF509-06B2-6349-A32E-58A91EE28C18}"/>
              </a:ext>
            </a:extLst>
          </p:cNvPr>
          <p:cNvSpPr txBox="1"/>
          <p:nvPr/>
        </p:nvSpPr>
        <p:spPr>
          <a:xfrm>
            <a:off x="6125816" y="5128737"/>
            <a:ext cx="325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$60</a:t>
            </a:r>
          </a:p>
          <a:p>
            <a:r>
              <a:rPr lang="en-US" dirty="0" err="1"/>
              <a:t>WiFi</a:t>
            </a:r>
            <a:r>
              <a:rPr lang="en-US" dirty="0"/>
              <a:t> &amp; Bluetooth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F825-0A25-EC49-9F26-26D5B621E8D2}"/>
              </a:ext>
            </a:extLst>
          </p:cNvPr>
          <p:cNvSpPr txBox="1"/>
          <p:nvPr/>
        </p:nvSpPr>
        <p:spPr>
          <a:xfrm>
            <a:off x="7863201" y="4903227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sifive.com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035AA-EF1C-3346-BABA-2A4CE62F3E7D}"/>
              </a:ext>
            </a:extLst>
          </p:cNvPr>
          <p:cNvSpPr txBox="1"/>
          <p:nvPr/>
        </p:nvSpPr>
        <p:spPr>
          <a:xfrm>
            <a:off x="4715148" y="5088474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sparkfun.com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DE4F49-C73D-4416-BF75-D31D003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5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Comparison of 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Boards are functionally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operate off USB connection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Power, programming, debugging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power connector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tapped out to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Software compatible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course uses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RED-V Thing Plus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labs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Lowest cost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Breadboard-compatible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A4083-B956-4FCC-B2D3-30EEFA51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4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Datasheets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Datasheet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Pinout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Electrical specifications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board designer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Manual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Microprocessor 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Memory map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firmware engineer / programmer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5C78B-A7CC-4247-9A6A-07CA8362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1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Memory-Mapped I/O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909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Memory-Mapped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peripherals by </a:t>
            </a:r>
            <a:r>
              <a:rPr lang="en-US" b="1" dirty="0"/>
              <a:t>reading or writing memory</a:t>
            </a:r>
            <a:r>
              <a:rPr lang="en-US" dirty="0"/>
              <a:t> </a:t>
            </a:r>
            <a:r>
              <a:rPr lang="en-US" b="1" dirty="0"/>
              <a:t>locations</a:t>
            </a:r>
            <a:r>
              <a:rPr lang="en-US" dirty="0"/>
              <a:t> called </a:t>
            </a:r>
            <a:r>
              <a:rPr lang="en-US" b="1" i="1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/>
              <a:t>Not really the same as a bank of flip-flops </a:t>
            </a:r>
          </a:p>
          <a:p>
            <a:r>
              <a:rPr lang="en-US" dirty="0"/>
              <a:t>Just like accessing any other variable, but these registers cause </a:t>
            </a:r>
            <a:r>
              <a:rPr lang="en-US" b="1" dirty="0"/>
              <a:t>physical things </a:t>
            </a:r>
            <a:r>
              <a:rPr lang="en-US" dirty="0"/>
              <a:t>to happen.</a:t>
            </a:r>
          </a:p>
          <a:p>
            <a:r>
              <a:rPr lang="en-US" dirty="0"/>
              <a:t>Portion of the address space is </a:t>
            </a:r>
            <a:r>
              <a:rPr lang="en-US" b="1" dirty="0"/>
              <a:t>reserved for I/O </a:t>
            </a:r>
            <a:r>
              <a:rPr lang="en-US" dirty="0"/>
              <a:t>registers rather than program or data.</a:t>
            </a:r>
          </a:p>
          <a:p>
            <a:r>
              <a:rPr lang="en-US" dirty="0"/>
              <a:t>In C, use </a:t>
            </a:r>
            <a:r>
              <a:rPr lang="en-US" b="1" dirty="0"/>
              <a:t>pointers</a:t>
            </a:r>
            <a:r>
              <a:rPr lang="en-US" dirty="0"/>
              <a:t> to specify addresses to read or write.</a:t>
            </a:r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74365-A2C0-49D8-BD54-19A8028B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2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FE310 Memory Map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88AB3-A1DD-174C-A3FE-8CD254FD0B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915377"/>
            <a:ext cx="4495800" cy="539880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83925E8-3D65-7142-8A20-C76DB365B49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2" y="1351796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 ROM: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0x00010000-1FFFF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Flash: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0x20000000-3FFFFFFF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SRAM: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0x80000000-80003FFF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Peripherals: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0x02000000-0x1FFFFFFF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F95E-585E-6041-8DE8-92BA2639C005}"/>
              </a:ext>
            </a:extLst>
          </p:cNvPr>
          <p:cNvSpPr txBox="1"/>
          <p:nvPr/>
        </p:nvSpPr>
        <p:spPr>
          <a:xfrm rot="5400000">
            <a:off x="8097084" y="1595887"/>
            <a:ext cx="171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D723-5F6E-48F9-8EF0-A4235898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9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Mapped I/O in C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Pointers to memory-mapped I/O registers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all the GPIO inputs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uint32_t 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allInputs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= *GPIO_INPUT_VAL;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0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((*GPIO_INPUT_VAL &gt;&gt; 19) &amp; 0b1);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0012-4069-4E8E-9E5B-FCF62CBF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Read value of bit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int bit = (*REG &gt;&gt; 3) &amp; 1;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get value of bit 3</a:t>
            </a:r>
          </a:p>
          <a:p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060CD-6F24-754D-97E1-54809F4A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07" y="2315264"/>
            <a:ext cx="8567992" cy="2786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657FD-9F2E-4C2B-8262-A91CB448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Chapter 9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77705" y="1295400"/>
            <a:ext cx="6337495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</a:t>
            </a:r>
          </a:p>
          <a:p>
            <a:r>
              <a:rPr lang="en-US" dirty="0"/>
              <a:t>RISC-V Microcontrollers</a:t>
            </a:r>
          </a:p>
          <a:p>
            <a:r>
              <a:rPr lang="en-US" dirty="0"/>
              <a:t>Memory-Mapped I/O</a:t>
            </a:r>
          </a:p>
          <a:p>
            <a:r>
              <a:rPr lang="en-US" dirty="0"/>
              <a:t>General-Purpose I/O</a:t>
            </a:r>
          </a:p>
          <a:p>
            <a:r>
              <a:rPr lang="en-US" dirty="0"/>
              <a:t>Device Drivers</a:t>
            </a:r>
          </a:p>
          <a:p>
            <a:r>
              <a:rPr lang="en-US" dirty="0"/>
              <a:t>Delays &amp; Timers</a:t>
            </a:r>
          </a:p>
          <a:p>
            <a:r>
              <a:rPr lang="en-US" dirty="0"/>
              <a:t>Example: Morse Code</a:t>
            </a:r>
          </a:p>
          <a:p>
            <a:r>
              <a:rPr lang="en-US" dirty="0"/>
              <a:t>Interfacing</a:t>
            </a:r>
          </a:p>
          <a:p>
            <a:r>
              <a:rPr lang="en-US" dirty="0"/>
              <a:t>Serial Peripheral Interface</a:t>
            </a:r>
          </a:p>
          <a:p>
            <a:r>
              <a:rPr lang="en-US" dirty="0"/>
              <a:t>Example: SPI Accelerometer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5FC2-0DA5-1D4A-A433-B39BBEB2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142999"/>
            <a:ext cx="1676400" cy="4483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541E7-E386-468D-BEDA-BDB5DAC3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8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1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|= (1 &lt;&lt; 3);   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on bit 3</a:t>
            </a:r>
          </a:p>
          <a:p>
            <a:endParaRPr lang="en-US" sz="2100" b="1" dirty="0">
              <a:solidFill>
                <a:srgbClr val="0070C0"/>
              </a:solidFill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611EA-2A95-934E-8C53-A2F0B6C3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2" y="2142987"/>
            <a:ext cx="8608738" cy="2800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668B0-B63B-44FA-8407-E4C7D328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0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&amp;= ~(1 &lt;&lt; 3);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off bit 3</a:t>
            </a:r>
          </a:p>
          <a:p>
            <a:endParaRPr lang="en-US" sz="2100" dirty="0"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E4D3F-DEEA-D545-867B-4F114939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97" y="2059781"/>
            <a:ext cx="8651964" cy="3532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FD1C-7D19-4AD7-9F97-19F6F069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1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General Purpose I/O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(GPIO)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52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General-Purpose I/O (GPIO)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GPIOs can be written (driven to 0 or 1) or read.  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 </a:t>
            </a:r>
            <a:r>
              <a:rPr lang="en-US" dirty="0"/>
              <a:t>LEDs, switches, connections to other digital logic</a:t>
            </a:r>
          </a:p>
          <a:p>
            <a:r>
              <a:rPr lang="en-US" b="1" dirty="0">
                <a:solidFill>
                  <a:srgbClr val="0070C0"/>
                </a:solidFill>
              </a:rPr>
              <a:t>In general:</a:t>
            </a:r>
          </a:p>
          <a:p>
            <a:pPr lvl="1"/>
            <a:r>
              <a:rPr lang="en-US" dirty="0"/>
              <a:t>Look up how many pins your microcontroller has, how they are named.</a:t>
            </a:r>
          </a:p>
          <a:p>
            <a:pPr lvl="1"/>
            <a:r>
              <a:rPr lang="en-US" dirty="0"/>
              <a:t>Each pin needs to be configured as an input, output, or special function.</a:t>
            </a:r>
          </a:p>
          <a:p>
            <a:pPr lvl="1"/>
            <a:r>
              <a:rPr lang="en-US" dirty="0"/>
              <a:t>Then read or write the pin.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07E2C-1CFD-402C-B753-49F867CE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9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562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 GPIOs connected to external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enough pins for all 32 GPIOs</a:t>
            </a:r>
          </a:p>
          <a:p>
            <a:pPr lvl="1"/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Some GPIOs have multiple functions</a:t>
            </a:r>
          </a:p>
          <a:p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Blue LED on RED-V board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Connected to GPIO5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9B99E-48D4-6849-B0FB-3D152619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90599"/>
            <a:ext cx="2819401" cy="51536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7ED9F-27BC-473E-869D-6F42AFB1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6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189037"/>
            <a:ext cx="3581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 Address</a:t>
            </a:r>
          </a:p>
          <a:p>
            <a:pPr lvl="1"/>
            <a:r>
              <a:rPr lang="en-US" dirty="0"/>
              <a:t>0x10012000</a:t>
            </a:r>
          </a:p>
          <a:p>
            <a:r>
              <a:rPr lang="en-US" dirty="0"/>
              <a:t>32 bits/reg</a:t>
            </a:r>
          </a:p>
          <a:p>
            <a:pPr lvl="1"/>
            <a:r>
              <a:rPr lang="en-US" dirty="0"/>
              <a:t>For 32 GPIOs</a:t>
            </a:r>
          </a:p>
          <a:p>
            <a:r>
              <a:rPr lang="en-US" dirty="0"/>
              <a:t>* means enable resets to 0</a:t>
            </a:r>
          </a:p>
          <a:p>
            <a:r>
              <a:rPr lang="en-US" dirty="0"/>
              <a:t>Turn on enable to use GPIO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171D1-4F59-B845-AD1A-F811C1EE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535" y="956717"/>
            <a:ext cx="5133755" cy="490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1F7D8-DDA3-F042-8E46-BBFFA4A2AFA2}"/>
              </a:ext>
            </a:extLst>
          </p:cNvPr>
          <p:cNvSpPr txBox="1"/>
          <p:nvPr/>
        </p:nvSpPr>
        <p:spPr>
          <a:xfrm>
            <a:off x="7239000" y="775900"/>
            <a:ext cx="1733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525B-3B37-C84B-87DB-6E8ACE1EB94B}"/>
              </a:ext>
            </a:extLst>
          </p:cNvPr>
          <p:cNvSpPr txBox="1"/>
          <p:nvPr/>
        </p:nvSpPr>
        <p:spPr>
          <a:xfrm>
            <a:off x="3934535" y="5801380"/>
            <a:ext cx="503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0x38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Enable I/O function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0x3C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iof_sel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Select I/O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1B049-A2B0-4864-8C1E-55CFA87C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4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With Enables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Enable input 19 and output 5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*GPIO_INPUT_EN |= (1 &lt;&lt; 19);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*GPIO_OUTPUT_EN |= (1 &lt;&lt; 5);</a:t>
            </a:r>
          </a:p>
          <a:p>
            <a:pPr marL="0" indent="0">
              <a:buNone/>
            </a:pPr>
            <a:endParaRPr lang="en-US" sz="800" b="1" dirty="0">
              <a:solidFill>
                <a:srgbClr val="FF000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C98D8-FC64-4CED-A418-A3FEEE46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RED-V </a:t>
            </a:r>
            <a:r>
              <a:rPr lang="en-US" sz="4400" dirty="0" err="1">
                <a:solidFill>
                  <a:schemeClr val="bg1"/>
                </a:solidFill>
              </a:rPr>
              <a:t>RedBoard</a:t>
            </a:r>
            <a:r>
              <a:rPr lang="en-US" sz="4400" dirty="0">
                <a:solidFill>
                  <a:schemeClr val="bg1"/>
                </a:solidFill>
              </a:rPr>
              <a:t> Pin Names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2577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RED-V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RedBoard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Arduino-style pin names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Translate these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GPIO numbers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77A33-23E8-2E42-B917-131FE1507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67478"/>
              </p:ext>
            </p:extLst>
          </p:nvPr>
        </p:nvGraphicFramePr>
        <p:xfrm>
          <a:off x="5867399" y="838200"/>
          <a:ext cx="292249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48">
                  <a:extLst>
                    <a:ext uri="{9D8B030D-6E8A-4147-A177-3AD203B41FA5}">
                      <a16:colId xmlns:a16="http://schemas.microsoft.com/office/drawing/2014/main" val="16555968"/>
                    </a:ext>
                  </a:extLst>
                </a:gridCol>
                <a:gridCol w="1461248">
                  <a:extLst>
                    <a:ext uri="{9D8B030D-6E8A-4147-A177-3AD203B41FA5}">
                      <a16:colId xmlns:a16="http://schemas.microsoft.com/office/drawing/2014/main" val="2365474724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Red-V Pin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GPIO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36771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197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5193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3461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036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2906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80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3363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60714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1879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7779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5644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095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6983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9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38569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613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6757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28937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741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E7ED3-0644-4BF7-823E-720B7A77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87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 switch and drive an LED</a:t>
            </a:r>
          </a:p>
          <a:p>
            <a:pPr lvl="1"/>
            <a:r>
              <a:rPr lang="en-US" dirty="0"/>
              <a:t>(Could have done this with a wire!)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void main(void)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400050" lvl="1" indent="0">
              <a:buNone/>
            </a:pP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*GPIO_INPUT_EN  |= (1 &lt;&lt; 19);    // Set pin 19 to input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*GPIO_OUTPUT_EN |= (1 &lt;&lt; 5); 	  // set pin 5 to output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while (1)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=   (*GPIO_INPUT_VAL &gt;&gt; 19) &amp; 1;   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Read value on pin 19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if (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) *GPIO_OUTPUT_VAL |=  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ON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else     *GPIO_OUTPUT_VAL &amp;= ~(1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OFF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35D8B-B385-4149-B324-145BFB07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56" y="892233"/>
            <a:ext cx="2048256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B04E5-91D8-4CDA-A99F-4BFF22AA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9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 I/O Functions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410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GPIO pins also have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 special functions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SPI, I2C, UART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Activate with GPIO registers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enables special function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iof_sel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selects the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EEEA9-03D4-7044-A04D-53B9FEB321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0461" y="985838"/>
            <a:ext cx="2542540" cy="483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4CD2E-6310-4545-922E-88D8FBB6BF19}"/>
              </a:ext>
            </a:extLst>
          </p:cNvPr>
          <p:cNvSpPr txBox="1"/>
          <p:nvPr/>
        </p:nvSpPr>
        <p:spPr>
          <a:xfrm>
            <a:off x="7010400" y="5830501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2F447-93D8-4DB8-940C-17B9227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1128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Microprocessors</a:t>
            </a:r>
            <a:r>
              <a:rPr lang="en-US" dirty="0"/>
              <a:t> are </a:t>
            </a:r>
            <a:r>
              <a:rPr lang="en-US" b="1" dirty="0"/>
              <a:t>computers on a chip</a:t>
            </a:r>
          </a:p>
          <a:p>
            <a:r>
              <a:rPr lang="en-US" b="1" dirty="0">
                <a:solidFill>
                  <a:srgbClr val="0070C0"/>
                </a:solidFill>
              </a:rPr>
              <a:t>Microcontrollers</a:t>
            </a:r>
            <a:r>
              <a:rPr lang="en-US" dirty="0"/>
              <a:t> are microprocessors with </a:t>
            </a:r>
            <a:r>
              <a:rPr lang="en-US" b="1" dirty="0"/>
              <a:t>flexible input/output (I/O) peripherals</a:t>
            </a:r>
          </a:p>
          <a:p>
            <a:r>
              <a:rPr lang="en-US" b="1" dirty="0">
                <a:solidFill>
                  <a:srgbClr val="0070C0"/>
                </a:solidFill>
              </a:rPr>
              <a:t>Peripheral examples:</a:t>
            </a:r>
          </a:p>
          <a:p>
            <a:pPr lvl="1"/>
            <a:r>
              <a:rPr lang="en-US" dirty="0"/>
              <a:t>General-purpose I/O (GPIO): turn pins ON and OFF</a:t>
            </a:r>
          </a:p>
          <a:p>
            <a:pPr lvl="1"/>
            <a:r>
              <a:rPr lang="en-US" dirty="0"/>
              <a:t>Serial ports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Analog/Digital and Digital/Analog Converters (ADC/DAC)</a:t>
            </a:r>
          </a:p>
          <a:p>
            <a:pPr lvl="1"/>
            <a:r>
              <a:rPr lang="en-US" dirty="0"/>
              <a:t>Pulse Width Modulation (PWM)</a:t>
            </a:r>
          </a:p>
          <a:p>
            <a:pPr lvl="1"/>
            <a:r>
              <a:rPr lang="en-US" dirty="0"/>
              <a:t>Universal Serial Bus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30D9E-7E6B-496D-B2D2-715C1969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EasyREDVIO</a:t>
            </a:r>
            <a:r>
              <a:rPr lang="en-US" sz="7200" b="1" dirty="0"/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Device Driver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Library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5634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Device Drivers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610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Controlling memory mapped I/O with pointers 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error-prone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Hard to see the big picture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Easy to mistype address of GPIO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Pointer programming can confuse beginners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driver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functions to hide the details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develop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device driver library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Arduino-style interface 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Start with GPIO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1A662-D7E1-4FEC-8112-C1660D0D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63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Memory-Mapped I/O with Structures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define memory-mapped I/O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Less error-prone than pointers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Cleaner C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AB016-FBC0-4828-90FC-67A8011D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1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815440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ndale Mono" panose="020B0509000000000004" pitchFamily="49" charset="0"/>
                <a:cs typeface="Courier New" panose="02070309020205020404" pitchFamily="49" charset="0"/>
              </a:rPr>
              <a:t>// </a:t>
            </a:r>
            <a:r>
              <a:rPr lang="en-US" sz="10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EasyREDVIO.h</a:t>
            </a:r>
            <a:endParaRPr lang="en-US" sz="1000" b="1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Joshua Brake and David Harris 7 October 2020</a:t>
            </a:r>
          </a:p>
          <a:p>
            <a:pPr marL="0" indent="0">
              <a:buNone/>
            </a:pPr>
            <a:endParaRPr lang="en-US" sz="6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buNone/>
            </a:pPr>
            <a:r>
              <a:rPr lang="en-US" sz="6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Declare a GPIO structure defining the GPIO registers in the order they appear in memory mapped I/O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0x00) Pin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// (GPIO offset 0x04) Pin input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0x08) Pin output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// (GPIO offset 0x0C) Output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pue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(GPIO offset 0x10) Internal pull-up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ds;             // (GPIO offset 0x14) Pin drive strength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0x18) Rise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0x1C) Rise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0x20) Fall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0x24) Fall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0x28) High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0x2C) High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0x30) Low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0x34) Low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0x38) HW-Driven functions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iof_sel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0x3C) HW-Driven functions selection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out_xor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0x40) Output XOR (invert)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} GPIO;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Define the base address of the GPIO registers and a pointer to this structure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The 0x…U notation in 0x10012000U indicates an unsigned hexadecimal number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GPIO0_BASE   (0x10012000U) 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        ((GPIO*) GPIO0_BASE)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13913-2BEC-409C-8A90-55517354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75082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pinMode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function)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Sets a pin as an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 pin as an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digitalWrite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if (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|=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else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digitalRead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return (GPIO0-&gt;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&gt;&gt;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&amp; 0x1;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96161-9487-4ACA-9C2B-23176128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6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Reprised with </a:t>
            </a:r>
            <a:r>
              <a:rPr lang="en-US" dirty="0" err="1"/>
              <a:t>EasyREDVIO</a:t>
            </a:r>
            <a:endParaRPr lang="en-US" dirty="0"/>
          </a:p>
          <a:p>
            <a:pPr lvl="1"/>
            <a:r>
              <a:rPr lang="en-US" dirty="0"/>
              <a:t>Control all three LEDs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sz="1600" dirty="0">
                <a:latin typeface="Andale Mono"/>
                <a:cs typeface="Courier New" panose="02070309020205020404" pitchFamily="49" charset="0"/>
              </a:rPr>
              <a:t>#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include "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4:2 as inputs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(4, INPUT);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10:8 as outputs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while (1) { </a:t>
            </a: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// Read each switch and write corresponding LED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(4));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/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9AA36-23F6-4C01-B782-7960E08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BD46A-05B4-9047-94AE-1D4A2900B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85" y="990600"/>
            <a:ext cx="257566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55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Delays &amp; Timers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5575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Generating Delays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Courier New" panose="02070309020205020404" pitchFamily="49" charset="0"/>
              </a:rPr>
              <a:t>#define COUNTS_PER_MS 1600</a:t>
            </a:r>
          </a:p>
          <a:p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declare loop counter volatile so it isn't optimized away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COUNTS_PER_MS empirically determined such that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b="1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(1000) waits 1 sec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volatile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= COUNTS_PER_MS *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while 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--); // count down time</a:t>
            </a: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8CE03-B180-46F9-9648-8EFF2AFB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6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Blink Light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void flash(void) {</a:t>
            </a:r>
          </a:p>
          <a:p>
            <a:pPr lvl="1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OUTPUT);</a:t>
            </a:r>
          </a:p>
          <a:p>
            <a:pPr lvl="1"/>
            <a:br>
              <a:rPr lang="en-US" sz="2200" dirty="0">
                <a:latin typeface="Andale Mono"/>
                <a:cs typeface="Courier New" panose="02070309020205020404" pitchFamily="49" charset="0"/>
              </a:rPr>
            </a:br>
            <a:r>
              <a:rPr lang="en-US" sz="2200" dirty="0">
                <a:latin typeface="Andale Mono"/>
                <a:cs typeface="Courier New" panose="02070309020205020404" pitchFamily="49" charset="0"/>
              </a:rPr>
              <a:t>while (1) {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1);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1"/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blink.MOV">
            <a:hlinkClick r:id="" action="ppaction://media"/>
            <a:extLst>
              <a:ext uri="{FF2B5EF4-FFF2-40B4-BE49-F238E27FC236}">
                <a16:creationId xmlns:a16="http://schemas.microsoft.com/office/drawing/2014/main" id="{36FDD2FC-E558-D74D-9709-324FFD8039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468" y="869576"/>
            <a:ext cx="2669426" cy="47378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0606C-4471-4272-B406-078FFD26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+mj-lt"/>
                <a:cs typeface="Calibri" panose="020F0502020204030204" pitchFamily="34" charset="0"/>
              </a:rPr>
              <a:t> requires calibrating 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COUNTS_PER_MS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Tedious to calibrate by hand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Inexact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Could break if compiler optimizes better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Timers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peripherals for time measurement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has one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64-bit 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Counts ticks of an external 32.768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oscillator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A5AB8-18A2-4572-9870-567084CE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Embedded Systems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 are commonly used in embedded systems</a:t>
            </a:r>
          </a:p>
          <a:p>
            <a:r>
              <a:rPr lang="en-US" dirty="0"/>
              <a:t>An embedded system is a system whose user may be unaware there is a computer inside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</a:t>
            </a:r>
          </a:p>
          <a:p>
            <a:pPr lvl="1"/>
            <a:r>
              <a:rPr lang="en-US" dirty="0"/>
              <a:t>Microwave oven</a:t>
            </a:r>
          </a:p>
          <a:p>
            <a:pPr lvl="1"/>
            <a:r>
              <a:rPr lang="en-US" dirty="0"/>
              <a:t>Clock/radio</a:t>
            </a:r>
          </a:p>
          <a:p>
            <a:pPr lvl="1"/>
            <a:r>
              <a:rPr lang="en-US" dirty="0"/>
              <a:t>Electronic fuel injection</a:t>
            </a:r>
          </a:p>
          <a:p>
            <a:pPr lvl="1"/>
            <a:r>
              <a:rPr lang="en-US" dirty="0"/>
              <a:t>Annoying toys with batteries for toddlers</a:t>
            </a:r>
          </a:p>
          <a:p>
            <a:pPr lvl="1"/>
            <a:r>
              <a:rPr lang="en-US" dirty="0"/>
              <a:t>Implantable glucose monitor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01D87-450C-46F8-9680-13A055E3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8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 Register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Timers accessed through memory-mapped I/O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timer in Core-Local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Interruptor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(CLINT)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64-bit </a:t>
            </a:r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mtime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register at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0x0200BFF8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B48D6-E09A-4D74-BB35-064FE1D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1E76A-1EC0-9948-B719-935D0A34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0" y="3048000"/>
            <a:ext cx="51181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0E475-6135-3F40-BB7B-2614744AE26B}"/>
              </a:ext>
            </a:extLst>
          </p:cNvPr>
          <p:cNvSpPr txBox="1"/>
          <p:nvPr/>
        </p:nvSpPr>
        <p:spPr>
          <a:xfrm>
            <a:off x="5715000" y="5180032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72440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Delay with Timer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void delay(int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volatile uint64_t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(uint64_t*)0x0200bff8;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uint64_t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+ (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*32768)/1000;</a:t>
            </a:r>
          </a:p>
          <a:p>
            <a:endParaRPr lang="en-US" dirty="0">
              <a:latin typeface="Andale Mono"/>
              <a:ea typeface="Andale Mono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while (*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); // wait until time is reached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EF195-9C50-4613-9A4C-B1166D4D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7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  <a:br>
              <a:rPr lang="en-US" sz="7200" b="1" dirty="0"/>
            </a:br>
            <a:r>
              <a:rPr lang="en-US" sz="7200" b="1" dirty="0"/>
              <a:t>Morse Code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8884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Play a message in Morse code by blinking LEDs.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Demonstrate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Similarities to Lab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D4ACC-A159-4A2A-82B5-2193964F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Morse.mov">
            <a:hlinkClick r:id="" action="ppaction://media"/>
            <a:extLst>
              <a:ext uri="{FF2B5EF4-FFF2-40B4-BE49-F238E27FC236}">
                <a16:creationId xmlns:a16="http://schemas.microsoft.com/office/drawing/2014/main" id="{1A317D8E-8908-EE4D-B9F1-E217694C18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2943538"/>
            <a:ext cx="5054600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morse.c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David_Harris@hmc.edu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Arduino-like library for IO functions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#define DUR 100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E99B7-9A9B-4595-A41E-0A20C446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3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604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// Define Morse code for letters</a:t>
            </a:r>
          </a:p>
          <a:p>
            <a:pPr marL="0" indent="0">
              <a:buNone/>
            </a:pPr>
            <a:r>
              <a:rPr lang="en-US" sz="10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000" dirty="0">
                <a:latin typeface="Andale Mono"/>
                <a:cs typeface="Courier New" panose="02070309020205020404" pitchFamily="49" charset="0"/>
              </a:rPr>
              <a:t> codes[26][5] = {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".-",   // A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"-...", // B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"-.-.", // C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"-..",  // D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".",    // E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"..-.", // F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"--.",  // G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"....", // H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"..",   // I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".---", // J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"-.-",  // K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".-..", // L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"--",   // M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"-.",   // N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"---",  // O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".--.", // P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"--.-", // Q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".-.",  // R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"...",  // S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"-",    // T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"..-",  // U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"...-", // V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".--",  // W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"-..-", // X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"-.--", // Y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"--.."  // Z 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12E89-0A37-43BA-8B4B-F4DAA74E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9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c) {</a:t>
            </a: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1); // turn on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if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 == '.') delay(DUR);   // dot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else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                        delay(3*DUR); // dash 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0); // turn off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delay(DUR); // pause between elements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delay(DUR*2); // extra pause between characters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BAEA6-42B9-4F2D-81B3-F4736B7C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[]) {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]) 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++]);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40B5B-4194-42BB-BED0-4BDEC059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39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main(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(5, OUTPUT); // Blue LED   </a:t>
            </a:r>
          </a:p>
          <a:p>
            <a:pPr marL="0" indent="0">
              <a:buNone/>
            </a:pPr>
            <a:r>
              <a:rPr lang="en-US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(1)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("SOS");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// pause between words       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delay(DUR*4);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}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E02A5-83F0-4071-A9B5-82D50072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4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Interfacing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0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 Economics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2019, about </a:t>
            </a:r>
            <a:r>
              <a:rPr lang="en-US" b="1" dirty="0">
                <a:solidFill>
                  <a:srgbClr val="0070C0"/>
                </a:solidFill>
              </a:rPr>
              <a:t>26 billion microcontrollers sold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Average price: </a:t>
            </a:r>
            <a:r>
              <a:rPr lang="en-US" b="1" dirty="0"/>
              <a:t>60 cents</a:t>
            </a:r>
          </a:p>
          <a:p>
            <a:pPr lvl="1"/>
            <a:r>
              <a:rPr lang="en-US" dirty="0"/>
              <a:t>About </a:t>
            </a:r>
            <a:r>
              <a:rPr lang="en-US" b="1" dirty="0"/>
              <a:t>70 microcontrollers in an average new car </a:t>
            </a:r>
          </a:p>
          <a:p>
            <a:r>
              <a:rPr lang="en-US" b="1" dirty="0">
                <a:solidFill>
                  <a:srgbClr val="0070C0"/>
                </a:solidFill>
              </a:rPr>
              <a:t>Biggest markets:</a:t>
            </a:r>
          </a:p>
          <a:p>
            <a:pPr lvl="1"/>
            <a:r>
              <a:rPr lang="en-US" dirty="0"/>
              <a:t>Automotive (~70 microcontrollers in an average new car)</a:t>
            </a:r>
          </a:p>
          <a:p>
            <a:pPr lvl="1"/>
            <a:r>
              <a:rPr lang="en-US" dirty="0"/>
              <a:t>Consumer electronics, industrial, medical, military</a:t>
            </a:r>
          </a:p>
          <a:p>
            <a:r>
              <a:rPr lang="en-US" b="1" dirty="0">
                <a:solidFill>
                  <a:srgbClr val="0070C0"/>
                </a:solidFill>
              </a:rPr>
              <a:t>Highly cost-sensitive market</a:t>
            </a:r>
          </a:p>
          <a:p>
            <a:pPr lvl="1"/>
            <a:r>
              <a:rPr lang="en-US" dirty="0"/>
              <a:t>Often &lt; $0.40; pennies matter</a:t>
            </a:r>
          </a:p>
          <a:p>
            <a:pPr lvl="1"/>
            <a:r>
              <a:rPr lang="en-US" dirty="0"/>
              <a:t>Cheaper than using a cable or a pushrod in a system</a:t>
            </a:r>
          </a:p>
          <a:p>
            <a:pPr lvl="1"/>
            <a:r>
              <a:rPr lang="en-US" dirty="0"/>
              <a:t>A microcontroller integrated on a larger chip can have a manufacturing cost of &lt; $0.001</a:t>
            </a:r>
          </a:p>
          <a:p>
            <a:r>
              <a:rPr lang="en-US" b="1" dirty="0">
                <a:solidFill>
                  <a:srgbClr val="0070C0"/>
                </a:solidFill>
              </a:rPr>
              <a:t>Memory tends to dominate the cost</a:t>
            </a:r>
          </a:p>
          <a:p>
            <a:pPr lvl="1"/>
            <a:r>
              <a:rPr lang="en-US" dirty="0"/>
              <a:t>Select one with no more memory than necessary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Classified as 8, 16, 32-bit based on internal bus</a:t>
            </a:r>
          </a:p>
          <a:p>
            <a:pPr lvl="1"/>
            <a:r>
              <a:rPr lang="en-US" dirty="0"/>
              <a:t>1970s vintage 8-bit processors can still be adequate</a:t>
            </a:r>
          </a:p>
          <a:p>
            <a:pPr lvl="1"/>
            <a:r>
              <a:rPr lang="en-US" dirty="0"/>
              <a:t>16-bit have greatest revenue in 2019</a:t>
            </a:r>
          </a:p>
          <a:p>
            <a:pPr lvl="1"/>
            <a:r>
              <a:rPr lang="en-US" dirty="0"/>
              <a:t>32-bit processors are faster and more flexible but use more code memory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9F511-A058-49F4-9C6A-0E2E3BE7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connecting external devices to a microcontroller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 Processors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 Methods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Serial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SPI: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data out, 1 data in pin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UART: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clock, 1 data out, 1 data in pin, agree in software about intended data rate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I2C: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pin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Analog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Analog/Digital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Digital/Analog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PWM: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619E-9819-4394-A50F-4E508F07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57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Parallel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 wire / bit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of information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8-bit parallel interface to send a byte at a time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Also send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clock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REQ/ACK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(request/acknowledge) to indicate when data is ready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Parallel busses are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cumbersome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because of the large number of wires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Mostly used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high-performance applications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such as DRAM interfaces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29BC7-2509-4BBE-81BE-018E7470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600" y="1066800"/>
            <a:ext cx="87630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Serial interface sends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one bit at a time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Use many clock cycles to send a large block of information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Also send timing information about when the bits are valid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Common Serial Interfaces: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clock, 2 unidirectional data wires (MOSI, MISO)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common, easy to use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“I squared C”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wire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Fewer wires, more complex internal hardware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“you-art”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unidirectional data wires (Tx, Rx)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Asynchronous (no clock); configure (agreed upon) speed at each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41176-AC31-4805-BED2-125D1CB6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2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74156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Peripheral Interface (SPI)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03099" y="1066800"/>
            <a:ext cx="8664701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is an easy way to connect devices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Master device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communicates with one or more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slave devices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 select signals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indicate which slave is chosen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Master sends clock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out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sends back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SCK/SCLK: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(Serial Clock) Generated by master; one pulse per bit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SS/CE/CS: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(Slave select/Chip Enable/Chip Select) optional, one or more, may be active 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ABFC9-A603-430D-8B99-96A0CF7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6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Waveforms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415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Slave hardware can be just a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shift register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EF10F-82FF-AC45-B770-EA6902B1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8799"/>
            <a:ext cx="7377562" cy="3992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D3CE-51E9-4619-909A-AEF959D2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B22-B460-4821-A1A6-9742CE40D096}"/>
              </a:ext>
            </a:extLst>
          </p:cNvPr>
          <p:cNvSpPr txBox="1"/>
          <p:nvPr/>
        </p:nvSpPr>
        <p:spPr>
          <a:xfrm>
            <a:off x="2590800" y="2112511"/>
            <a:ext cx="647700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Generated by master; one pulse per bit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(Chip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nable) optional, one or more, may be active low</a:t>
            </a:r>
          </a:p>
        </p:txBody>
      </p:sp>
    </p:spTree>
    <p:extLst>
      <p:ext uri="{BB962C8B-B14F-4D97-AF65-F5344CB8AC3E}">
        <p14:creationId xmlns:p14="http://schemas.microsoft.com/office/powerpoint/2010/main" val="424998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Connection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2954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F4D4-215E-F549-A209-98BE8EDC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1" y="1588532"/>
            <a:ext cx="4876800" cy="3869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11063-F984-374F-B0BC-9AD3E6E2948F}"/>
              </a:ext>
            </a:extLst>
          </p:cNvPr>
          <p:cNvSpPr txBox="1"/>
          <p:nvPr/>
        </p:nvSpPr>
        <p:spPr>
          <a:xfrm>
            <a:off x="439271" y="5334000"/>
            <a:ext cx="6730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Serial_Peripheral_Interface_Bus</a:t>
            </a:r>
            <a:r>
              <a:rPr lang="en-US" sz="1400" dirty="0"/>
              <a:t>#/media/</a:t>
            </a:r>
            <a:r>
              <a:rPr lang="en-US" sz="1400" dirty="0" err="1"/>
              <a:t>File:SPI_three_slaves.svg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75A4-C0C0-E745-82AF-5048DB27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727160"/>
            <a:ext cx="3394036" cy="1501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DD4BB-3A2A-4D47-BDCF-482B6B34680C}"/>
              </a:ext>
            </a:extLst>
          </p:cNvPr>
          <p:cNvSpPr txBox="1"/>
          <p:nvPr/>
        </p:nvSpPr>
        <p:spPr>
          <a:xfrm>
            <a:off x="685800" y="1228456"/>
            <a:ext cx="329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Generic Master to Several Slaves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8FC36-DEDA-8743-9A4A-1CA6A902537F}"/>
              </a:ext>
            </a:extLst>
          </p:cNvPr>
          <p:cNvSpPr txBox="1"/>
          <p:nvPr/>
        </p:nvSpPr>
        <p:spPr>
          <a:xfrm>
            <a:off x="5388505" y="1219200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RED-V Master to One Slave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FF6DA-2644-402D-B7BA-6FDBF934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0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Slave Select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Slave Select is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active low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Variously named NSS or SS or CE or CS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Turns ON device when 0, OFF when 1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Turning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slave device may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save power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slave device: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tie slave select active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GPIO pins to turn desired device ON before SPI transaction, turn device back OFF afterward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SPI controller to automatically pulse the desired SS pin during a transaction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35F5C2-CB61-0B4F-8C5D-414165F20B20}"/>
              </a:ext>
            </a:extLst>
          </p:cNvPr>
          <p:cNvCxnSpPr/>
          <p:nvPr/>
        </p:nvCxnSpPr>
        <p:spPr>
          <a:xfrm>
            <a:off x="4876800" y="1630017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27C7-C530-43AE-98E7-CDC0D51C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8FEE1A-BCC2-B544-928A-01AF80D6A70D}"/>
              </a:ext>
            </a:extLst>
          </p:cNvPr>
          <p:cNvCxnSpPr/>
          <p:nvPr/>
        </p:nvCxnSpPr>
        <p:spPr>
          <a:xfrm>
            <a:off x="56388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8CF45-CDEA-4C72-A3E2-A8BB3582F013}"/>
              </a:ext>
            </a:extLst>
          </p:cNvPr>
          <p:cNvCxnSpPr/>
          <p:nvPr/>
        </p:nvCxnSpPr>
        <p:spPr>
          <a:xfrm>
            <a:off x="41910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54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Configure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Choose port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FE310 has SPI1 and SPI2.  Let’s use SPI1.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SPI SCK, MISO, MOSI, CS0 pins to IOF0 mode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Baud Rate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(1 MHz or less prudent on a breadboard)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Polarity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0 (default): clock idles at 0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1: clock idles at 1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Phase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0: sample MOSI on the first clock transition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1: sample MOSI on the second clock transition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other control registers as needed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41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 Continued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Wait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full flag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be 0 indicating SPI is ready for new data.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byte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field.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will generate 8 clocks and send the 8 bits of data, while receiving 8 bits back.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register.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flag is 1, there is no data yet.  Repeat read.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empty flag is 0, there is valid data in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field.</a:t>
            </a:r>
          </a:p>
          <a:p>
            <a:pPr lv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Microprocessor Architectures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366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architecture is the native machine language a microprocessor understands.</a:t>
            </a:r>
          </a:p>
          <a:p>
            <a:r>
              <a:rPr lang="en-US" b="1" dirty="0">
                <a:solidFill>
                  <a:srgbClr val="0070C0"/>
                </a:solidFill>
              </a:rPr>
              <a:t>Commercial Examples:</a:t>
            </a:r>
          </a:p>
          <a:p>
            <a:pPr lvl="1"/>
            <a:r>
              <a:rPr lang="en-US" dirty="0"/>
              <a:t>RISC-V</a:t>
            </a:r>
          </a:p>
          <a:p>
            <a:pPr lvl="1"/>
            <a:r>
              <a:rPr lang="en-US" dirty="0"/>
              <a:t>ARM</a:t>
            </a:r>
          </a:p>
          <a:p>
            <a:pPr lvl="1"/>
            <a:r>
              <a:rPr lang="en-US" dirty="0"/>
              <a:t>PIC</a:t>
            </a:r>
          </a:p>
          <a:p>
            <a:pPr lvl="1"/>
            <a:r>
              <a:rPr lang="en-US" dirty="0"/>
              <a:t>8051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E68E7-4504-4510-A336-BAE0E86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58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0306" y="990600"/>
            <a:ext cx="650389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 Address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SPI1 0x10024000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SPI2 0x10034000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Baud Rate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sckdiv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11:0 indicate div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/ 2(div+1)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16 MHz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coreclk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Mode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0: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(Clock Phase)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1: pol (Clock Polarity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(write to transmit)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full (1 indicates FIFO can accept data)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(read received data)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empty (1 indicates no data ready)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6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 SPI Registers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div         :   12; // Clock divisor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pha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:   1; // Serial clock phase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pol         :   1; // Serial clock polarity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30;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Transmit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full        :   1; // FIFO full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Received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empty       :   1; // FIFO empty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BCA3-994A-F345-B733-44ABEB42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64" y="1637096"/>
            <a:ext cx="3581401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7012F-4509-9E47-AFA1-C51C8962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369711"/>
            <a:ext cx="2893909" cy="89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1A1F9-ED6B-7943-A0C4-F90A453F9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09" y="3412932"/>
            <a:ext cx="2933700" cy="99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DAAFF-E763-5A4D-AF28-1AD5D9E5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809" y="4611805"/>
            <a:ext cx="2911838" cy="988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C6F12-CCB6-4E47-9935-C51A091465A4}"/>
              </a:ext>
            </a:extLst>
          </p:cNvPr>
          <p:cNvSpPr txBox="1"/>
          <p:nvPr/>
        </p:nvSpPr>
        <p:spPr>
          <a:xfrm>
            <a:off x="5825586" y="5633269"/>
            <a:ext cx="2966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4004947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9906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0x00) Serial clock divisor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(SPI offset 0x04) Serial clock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Reserved1[2];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0x10) Chip select ID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0x14) Chip select default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0x18) Chip select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Reserved2[3];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delay0_bits    delay0;         // (SPI offset 0x28) Delay control 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delay1_bits    delay1;         // (SPI offset 0x2C) Delay control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Reserved3[4];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(SPI offset 0x40) Frame format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Reserved4[1];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0x48) Tx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0x4C) Rx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0x50) Tx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0x54) Rx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Reserved5[2];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0x60) SPI flash control*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0x64) SPI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instr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format*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Reserved6[2];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0x70) SPI interrupt enable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0x74) SPI interrupt pending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// Registers marked * are only present on controllers with the direct-map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ifc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} SPI;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5CA5-E323-0F43-91CE-D2307757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43000"/>
            <a:ext cx="2606843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B246A-A6C7-AB40-855C-E0FC502F3DB0}"/>
              </a:ext>
            </a:extLst>
          </p:cNvPr>
          <p:cNvSpPr txBox="1"/>
          <p:nvPr/>
        </p:nvSpPr>
        <p:spPr>
          <a:xfrm>
            <a:off x="7026442" y="5728900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688535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62712" y="990600"/>
            <a:ext cx="8628888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SPI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QSPI0_BASE  (0x10014000U)   // QSPI0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SPI1_BASE   (0x10024000U)   // SPI1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SPI2_BASE   (0x10034000U)   // SPI2 memory-mapped base address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Set up pointer to SPI structures at the base addresses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 ((SPI*) QSPI0_BASE)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  ((SPI*) SPI1_BASE)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  ((SPI*) SPI2_BASE)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50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void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(uint32_t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, uint32_t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         uint32_t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(2, GPIO_IOF0); // CS0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(3, GPIO_IOF0); // MOSI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(4, GPIO_IOF0); // MISO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(5, GPIO_IOF0); // SCK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sckdiv.div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; // Set clock divide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sckmode.pol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;     // Set polarity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sckmode.pha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;     // Set phase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64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16111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uint8_t </a:t>
            </a:r>
            <a:r>
              <a:rPr lang="en-US" sz="1800" dirty="0" err="1">
                <a:latin typeface="Andale Mono" panose="020B0509000000000004" pitchFamily="49" charset="0"/>
              </a:rPr>
              <a:t>spiSendReceive</a:t>
            </a:r>
            <a:r>
              <a:rPr lang="en-US" sz="1800" dirty="0">
                <a:latin typeface="Andale Mono" panose="020B0509000000000004" pitchFamily="49" charset="0"/>
              </a:rPr>
              <a:t>(uint8_t send)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Wait until transmit FIFO is ready for new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while(SPI1-&gt;</a:t>
            </a:r>
            <a:r>
              <a:rPr lang="en-US" sz="1800" dirty="0" err="1">
                <a:latin typeface="Andale Mono" panose="020B0509000000000004" pitchFamily="49" charset="0"/>
              </a:rPr>
              <a:t>txdata.full</a:t>
            </a:r>
            <a:r>
              <a:rPr lang="en-US" sz="1800" dirty="0">
                <a:latin typeface="Andale Mono" panose="020B05090000000000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Transmit the character over SPI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SPI1-&gt;</a:t>
            </a:r>
            <a:r>
              <a:rPr lang="en-US" sz="1800" dirty="0" err="1">
                <a:latin typeface="Andale Mono" panose="020B0509000000000004" pitchFamily="49" charset="0"/>
              </a:rPr>
              <a:t>txdata.data</a:t>
            </a:r>
            <a:r>
              <a:rPr lang="en-US" sz="1800" dirty="0">
                <a:latin typeface="Andale Mono" panose="020B0509000000000004" pitchFamily="49" charset="0"/>
              </a:rPr>
              <a:t> = send; 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</a:t>
            </a:r>
            <a:r>
              <a:rPr lang="en-US" sz="1800" dirty="0" err="1">
                <a:latin typeface="Andale Mono" panose="020B0509000000000004" pitchFamily="49" charset="0"/>
              </a:rPr>
              <a:t>rxdata_bits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Read the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register EXACTLY once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= SPI1-&gt;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If the empty bit was not set, return the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if (!</a:t>
            </a:r>
            <a:r>
              <a:rPr lang="en-US" sz="1800" dirty="0" err="1">
                <a:latin typeface="Andale Mono" panose="020B0509000000000004" pitchFamily="49" charset="0"/>
              </a:rPr>
              <a:t>rxdata.empty</a:t>
            </a:r>
            <a:r>
              <a:rPr lang="en-US" sz="1800" dirty="0">
                <a:latin typeface="Andale Mono" panose="020B05090000000000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  return (uint8_t)</a:t>
            </a:r>
            <a:r>
              <a:rPr lang="en-US" sz="1800" dirty="0" err="1">
                <a:latin typeface="Andale Mono" panose="020B0509000000000004" pitchFamily="49" charset="0"/>
              </a:rPr>
              <a:t>rxdata.data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9644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Generalized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pinMode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838200"/>
            <a:ext cx="8592311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GPIO_IOF0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GPIO_IOF1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input_en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Sets a pin as an input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output_en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 pin as an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&amp;= ~(1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GPIO_IOF1: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 panose="020B05090000000000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1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&lt;</a:t>
            </a:r>
            <a:r>
              <a:rPr lang="en-US" sz="2000" dirty="0" err="1">
                <a:latin typeface="Andale Mono" panose="020B0509000000000004" pitchFamily="49" charset="0"/>
              </a:rPr>
              <a:t>stdint.h</a:t>
            </a:r>
            <a:r>
              <a:rPr lang="en-US" sz="2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"</a:t>
            </a:r>
            <a:r>
              <a:rPr lang="en-US" sz="2000" dirty="0" err="1">
                <a:latin typeface="Andale Mono" panose="020B0509000000000004" pitchFamily="49" charset="0"/>
              </a:rPr>
              <a:t>EasyREDVIO.h</a:t>
            </a:r>
            <a:r>
              <a:rPr lang="en-US" sz="2000" dirty="0">
                <a:latin typeface="Andale Mono" panose="020B05090000000000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 err="1">
                <a:latin typeface="Andale Mono" panose="020B0509000000000004" pitchFamily="49" charset="0"/>
              </a:rPr>
              <a:t>int</a:t>
            </a:r>
            <a:r>
              <a:rPr lang="en-US" sz="2000" dirty="0">
                <a:latin typeface="Andale Mono" panose="020B05090000000000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uint8_t sample;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(15, 0, 0);  // Initialize the SPI to 500 </a:t>
            </a:r>
            <a:r>
              <a:rPr lang="en-US" sz="2000" dirty="0" err="1">
                <a:latin typeface="Andale Mono" panose="020B0509000000000004" pitchFamily="49" charset="0"/>
              </a:rPr>
              <a:t>KHz</a:t>
            </a: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while(1)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('0x60');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sample =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('0x00’);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printf</a:t>
            </a:r>
            <a:r>
              <a:rPr lang="en-US" sz="2000" dirty="0">
                <a:latin typeface="Andale Mono" panose="020B0509000000000004" pitchFamily="49" charset="0"/>
              </a:rPr>
              <a:t>("Read %d\n", sample);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delay(200);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3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 Accelerometer</a:t>
            </a:r>
          </a:p>
        </p:txBody>
      </p:sp>
    </p:spTree>
    <p:extLst>
      <p:ext uri="{BB962C8B-B14F-4D97-AF65-F5344CB8AC3E}">
        <p14:creationId xmlns:p14="http://schemas.microsoft.com/office/powerpoint/2010/main" val="405752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Example: SPI Interface to Accelerometer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LIS3DH 3-axis accelerometer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Measures X, Y, Z acceleration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2-8 G Full scale (configurable)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SPI interface with 16-bit transfers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~1 mg sensitivity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mm land grid array package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 to assemble without tooling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Available on a breakout board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$4.95 from Adafruit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674E2-E672-0B46-92E8-5FDF995D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19200"/>
            <a:ext cx="17272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2240E-5FE5-1F43-921E-EC5D54520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12" y="3057955"/>
            <a:ext cx="2648976" cy="260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73D4-1455-4C94-B387-739ED186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8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Microcontrollers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77287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LIS3DH Internal Operation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906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MEMS cantilevers move based on acceleration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Changes capacitance, sensed by ADC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Temperature compensation for good accuracy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1A242-9397-2F4D-8E0C-8A78CA8F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590800"/>
            <a:ext cx="6705600" cy="35817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50714-275F-4A95-BAED-5F9392AE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38FE-EA32-E34D-9176-3514DCECBB3C}"/>
              </a:ext>
            </a:extLst>
          </p:cNvPr>
          <p:cNvSpPr txBox="1"/>
          <p:nvPr/>
        </p:nvSpPr>
        <p:spPr>
          <a:xfrm>
            <a:off x="5029200" y="60476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5121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Microcontroller → Accel Interface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49103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3.3V, GND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Connecting 5V may cook LIS3DH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interface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LIS3DH also has I2C interface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connect these pins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B7538-3069-46AD-816C-0A541F86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B628E-D53A-3D47-B5AC-6D4CD6CE7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93304"/>
            <a:ext cx="2786270" cy="30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Data Packets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 with SPI through internal registers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register has 6-bit address, 8 bits of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a 16-bit SPI transaction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1 to read, 0 to write.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0 for single register accesses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Keep CS low for entire 16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23DB6-D3EC-0B43-8551-C8151D3B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2" y="3398837"/>
            <a:ext cx="7769808" cy="28495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39507-99A0-4BF6-9B92-17408D4F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CE60D-23F5-4583-8EB6-D04829860E9A}"/>
              </a:ext>
            </a:extLst>
          </p:cNvPr>
          <p:cNvSpPr txBox="1"/>
          <p:nvPr/>
        </p:nvSpPr>
        <p:spPr>
          <a:xfrm>
            <a:off x="5029200" y="5971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3925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Write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write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data value to write to register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dummy data back (discard)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9D034-60F4-434B-B3BE-AF70F4E8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8837"/>
            <a:ext cx="7969377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A2512-40ED-4057-B8F7-6A7FD8B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60A9F-7D7F-764E-9134-B73FC0F1D091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049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Read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1.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read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dummy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read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4FA5A-6652-3247-9C1D-27559E6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5" y="3322637"/>
            <a:ext cx="7868545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24A94-E94B-41EB-906F-DCE7DC8A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9E0A4-8006-C843-93A3-C94357D3665A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151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WHO_AM_I to check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SPI interface working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CTRL_REG to 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configure accel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OUT_X/Y/Z registers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to measure acceleration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16-bit 2’s complement values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Stored in 8-bit high and low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B34AC-7B25-BC4F-9DF8-AC18532A9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129506"/>
            <a:ext cx="3601249" cy="4400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F336B-5EC9-4795-A5C9-13D59375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66CE2-B248-0B4E-BCB7-A13499A19F49}"/>
              </a:ext>
            </a:extLst>
          </p:cNvPr>
          <p:cNvSpPr txBox="1"/>
          <p:nvPr/>
        </p:nvSpPr>
        <p:spPr>
          <a:xfrm>
            <a:off x="6400800" y="5530056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389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WHO_AM_I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WHO_AM_I register (0x0F) always reads 0x33 = 51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Easy way to check your SPI wiring is correct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0187-5FCB-184B-8D22-2E8D8B28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09800"/>
            <a:ext cx="7086600" cy="16393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BBAD2-5949-402A-A8AB-4B524324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2E796-8A98-8C45-B2C3-41D04CBA3CC7}"/>
              </a:ext>
            </a:extLst>
          </p:cNvPr>
          <p:cNvSpPr txBox="1"/>
          <p:nvPr/>
        </p:nvSpPr>
        <p:spPr>
          <a:xfrm>
            <a:off x="5721626" y="357211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F175B-481F-A546-AF68-0A230A9C9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73" y="3849110"/>
            <a:ext cx="3224453" cy="2418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1978A-EDAC-4B4C-8B7C-7A966601E031}"/>
              </a:ext>
            </a:extLst>
          </p:cNvPr>
          <p:cNvSpPr txBox="1"/>
          <p:nvPr/>
        </p:nvSpPr>
        <p:spPr>
          <a:xfrm>
            <a:off x="2667000" y="4853610"/>
            <a:ext cx="774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092F9-259A-1743-AC5F-8E489A0EAA82}"/>
              </a:ext>
            </a:extLst>
          </p:cNvPr>
          <p:cNvSpPr txBox="1"/>
          <p:nvPr/>
        </p:nvSpPr>
        <p:spPr>
          <a:xfrm>
            <a:off x="2667000" y="5579511"/>
            <a:ext cx="99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5DDD74-7445-E841-8FCD-0D5EC2911CA2}"/>
              </a:ext>
            </a:extLst>
          </p:cNvPr>
          <p:cNvSpPr/>
          <p:nvPr/>
        </p:nvSpPr>
        <p:spPr>
          <a:xfrm>
            <a:off x="4419600" y="4648200"/>
            <a:ext cx="1524000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A9E2D0-C367-7B46-BDCB-F9114CCFE980}"/>
              </a:ext>
            </a:extLst>
          </p:cNvPr>
          <p:cNvSpPr/>
          <p:nvPr/>
        </p:nvSpPr>
        <p:spPr>
          <a:xfrm>
            <a:off x="5181600" y="5339026"/>
            <a:ext cx="793578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BFB08-628C-2342-B7EE-599FAC44DE17}"/>
              </a:ext>
            </a:extLst>
          </p:cNvPr>
          <p:cNvSpPr txBox="1"/>
          <p:nvPr/>
        </p:nvSpPr>
        <p:spPr>
          <a:xfrm>
            <a:off x="4450278" y="4309646"/>
            <a:ext cx="1999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clock pulses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0CF7C-E0E3-7847-B9AA-6B6C68D2B509}"/>
              </a:ext>
            </a:extLst>
          </p:cNvPr>
          <p:cNvSpPr txBox="1"/>
          <p:nvPr/>
        </p:nvSpPr>
        <p:spPr>
          <a:xfrm>
            <a:off x="5951087" y="5523383"/>
            <a:ext cx="80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0x33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83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CTRL_REG1 (0x20)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0x77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Enable X, Y, Z axis measurements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 mode 400 Hz sampling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BB2D8-7E8C-0046-848E-ECFEBBEA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219200"/>
            <a:ext cx="3605333" cy="224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DA664-96EF-604E-A98F-E76FBC00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3473510"/>
            <a:ext cx="3605333" cy="2175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060AA-07D3-4C2D-961F-4E770F12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40DC6-0D24-A04A-8787-D85DD08B78F7}"/>
              </a:ext>
            </a:extLst>
          </p:cNvPr>
          <p:cNvSpPr txBox="1"/>
          <p:nvPr/>
        </p:nvSpPr>
        <p:spPr>
          <a:xfrm>
            <a:off x="5486400" y="5609083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8914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CTRL_REG4 (0x23)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0x88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Update output after each reading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 resolution (16-bit)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2749E-1685-1F47-B612-2068622E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86" y="1137831"/>
            <a:ext cx="4042619" cy="183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FE859-B604-994A-AB1A-07F4A21F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632" y="2971800"/>
            <a:ext cx="4051883" cy="213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30BD8-E764-4A92-88F3-F33C0462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B3403-2FF2-CA4B-805C-C5CC182A2798}"/>
              </a:ext>
            </a:extLst>
          </p:cNvPr>
          <p:cNvSpPr txBox="1"/>
          <p:nvPr/>
        </p:nvSpPr>
        <p:spPr>
          <a:xfrm>
            <a:off x="5791200" y="5105400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8878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Output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X, Y, Z acceleration as 2 bytes each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Combine into 16-bit 2’s complement numbers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Accel = (Reading – Offset) *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Must calibrate offset and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Measure reading at level, rotated +/- 90 degrees on each axis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 offset and scale for each axis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5BEA1-442D-4A76-A0B7-7F93ACD4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3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RISC-V 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RISC-V is an </a:t>
            </a:r>
            <a:r>
              <a:rPr lang="en-US" b="1" dirty="0">
                <a:solidFill>
                  <a:srgbClr val="0070C0"/>
                </a:solidFill>
              </a:rPr>
              <a:t>open-standard </a:t>
            </a:r>
            <a:r>
              <a:rPr lang="en-US" dirty="0"/>
              <a:t>architecture</a:t>
            </a:r>
          </a:p>
          <a:p>
            <a:pPr lvl="1"/>
            <a:r>
              <a:rPr lang="en-US" dirty="0"/>
              <a:t>Developed at Berkeley starting in 2010</a:t>
            </a:r>
          </a:p>
          <a:p>
            <a:pPr lvl="1"/>
            <a:r>
              <a:rPr lang="en-US" dirty="0"/>
              <a:t>No licensing fees</a:t>
            </a:r>
          </a:p>
          <a:p>
            <a:pPr lvl="1"/>
            <a:r>
              <a:rPr lang="en-US" dirty="0"/>
              <a:t>Increasingly popular, especially for system-on-chip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SiFive</a:t>
            </a:r>
            <a:r>
              <a:rPr lang="en-US" b="1" dirty="0">
                <a:solidFill>
                  <a:srgbClr val="0070C0"/>
                </a:solidFill>
              </a:rPr>
              <a:t> Freedom E310-G002</a:t>
            </a:r>
          </a:p>
          <a:p>
            <a:pPr lvl="1"/>
            <a:r>
              <a:rPr lang="en-US" dirty="0"/>
              <a:t>Second generation RISC-V microcontroller (2019)</a:t>
            </a:r>
          </a:p>
          <a:p>
            <a:pPr lvl="1"/>
            <a:r>
              <a:rPr lang="en-US" dirty="0"/>
              <a:t>Found on several low-cost boards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AAFD-28BA-44A5-8EF6-26088C9D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08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E85 Lab 8: Digital Level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David Harris &amp; Josh Brake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&lt;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stdint.h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FE558-43D1-464F-ABD7-5EE6E5AF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9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void </a:t>
            </a:r>
            <a:r>
              <a:rPr lang="en-US" sz="1600" dirty="0" err="1">
                <a:latin typeface="Andale Mono" panose="020B0509000000000004" pitchFamily="49" charset="0"/>
              </a:rPr>
              <a:t>spiWrite</a:t>
            </a:r>
            <a:r>
              <a:rPr lang="en-US" sz="1600" dirty="0">
                <a:latin typeface="Andale Mono" panose="020B0509000000000004" pitchFamily="49" charset="0"/>
              </a:rPr>
              <a:t>(uint8_t address, uint8_t value)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(value);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// discard returned values on a write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1600" dirty="0">
                <a:latin typeface="Andale Mono" panose="020B0509000000000004" pitchFamily="49" charset="0"/>
              </a:rPr>
            </a:br>
            <a:r>
              <a:rPr lang="en-US" sz="1600" dirty="0">
                <a:latin typeface="Andale Mono" panose="020B0509000000000004" pitchFamily="49" charset="0"/>
              </a:rPr>
              <a:t>uint8_t </a:t>
            </a:r>
            <a:r>
              <a:rPr lang="en-US" sz="1600" dirty="0" err="1">
                <a:latin typeface="Andale Mono" panose="020B0509000000000004" pitchFamily="49" charset="0"/>
              </a:rPr>
              <a:t>spiRead</a:t>
            </a:r>
            <a:r>
              <a:rPr lang="en-US" sz="1600" dirty="0">
                <a:latin typeface="Andale Mono" panose="020B0509000000000004" pitchFamily="49" charset="0"/>
              </a:rPr>
              <a:t>(uint8_t address)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 | 1 &lt;&lt; 7); // set </a:t>
            </a:r>
            <a:r>
              <a:rPr lang="en-US" sz="1600" dirty="0" err="1">
                <a:latin typeface="Andale Mono" panose="020B0509000000000004" pitchFamily="49" charset="0"/>
              </a:rPr>
              <a:t>msb</a:t>
            </a:r>
            <a:r>
              <a:rPr lang="en-US" sz="1600" dirty="0">
                <a:latin typeface="Andale Mono" panose="020B0509000000000004" pitchFamily="49" charset="0"/>
              </a:rPr>
              <a:t> for reads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(0x00);    // send dummy payload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return lo;  // return low byte from a read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ECE0-37FF-4B64-8F0F-51E4AD90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90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14400"/>
            <a:ext cx="8534399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uint8_t debug;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int16_t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x,y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spiInit</a:t>
            </a:r>
            <a:r>
              <a:rPr lang="en-US" sz="1400">
                <a:latin typeface="Andale Mono"/>
                <a:cs typeface="Courier New" panose="02070309020205020404" pitchFamily="49" charset="0"/>
              </a:rPr>
              <a:t>(15, 0, 0); 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// Initialize SPI pins and clocks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digitalWrite</a:t>
            </a:r>
            <a:r>
              <a:rPr lang="en-US" sz="1400" dirty="0">
                <a:latin typeface="Andale Mono" panose="020B0509000000000004" pitchFamily="49" charset="0"/>
              </a:rPr>
              <a:t>(2, 1);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pinMode</a:t>
            </a:r>
            <a:r>
              <a:rPr lang="en-US" sz="1400" dirty="0">
                <a:latin typeface="Andale Mono" panose="020B0509000000000004" pitchFamily="49" charset="0"/>
              </a:rPr>
              <a:t>(2,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 Check WHO_AM_I register. should return 0x33 = 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debug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//Setup the LIS3DH for 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(0x20, 0x77); // highest conversion rate, all axis 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(0x23, 0x88); // block update, and high resolution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while(1)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Collect the X and Y values from the LIS3DH 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x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(0x28)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(0x29)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y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(0x2A)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(0x2B)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Small delay to reduce flicker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delay(100);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CF10B-ACC1-41FC-9025-CFA18FB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41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Lab 8: Digital Level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 of Lab 8 is to build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digital level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Accelerometer code on previous pages is provided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move a dot around on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an LED matrix to indicate tilt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digitalWrite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EasyREDVIO.h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640F0-56AC-834C-9DAB-E30E82E0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2650648" cy="3505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7CCBF-A674-4F34-BA4D-E76FD1AE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67196-3446-6C4B-9347-73C21B11E37B}"/>
              </a:ext>
            </a:extLst>
          </p:cNvPr>
          <p:cNvSpPr/>
          <p:nvPr/>
        </p:nvSpPr>
        <p:spPr>
          <a:xfrm>
            <a:off x="5867400" y="5785104"/>
            <a:ext cx="3429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cdn-shop.adafruit.com</a:t>
            </a:r>
            <a:r>
              <a:rPr lang="en-US" sz="1000" dirty="0"/>
              <a:t>/datasheets/454datasheet.pdf</a:t>
            </a:r>
          </a:p>
        </p:txBody>
      </p:sp>
    </p:spTree>
    <p:extLst>
      <p:ext uri="{BB962C8B-B14F-4D97-AF65-F5344CB8AC3E}">
        <p14:creationId xmlns:p14="http://schemas.microsoft.com/office/powerpoint/2010/main" val="3398679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SiFive</a:t>
            </a:r>
            <a:r>
              <a:rPr lang="en-US" sz="4400" dirty="0">
                <a:solidFill>
                  <a:schemeClr val="bg1"/>
                </a:solidFill>
              </a:rPr>
              <a:t> Freedom E310 Microprocessor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458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E31 microprocessor with </a:t>
            </a:r>
            <a:r>
              <a:rPr lang="en-US" b="1" dirty="0">
                <a:solidFill>
                  <a:srgbClr val="0070C0"/>
                </a:solidFill>
              </a:rPr>
              <a:t>5-stage pipeline</a:t>
            </a:r>
          </a:p>
          <a:p>
            <a:pPr lvl="1"/>
            <a:r>
              <a:rPr lang="en-US" dirty="0"/>
              <a:t>Similar to the one we will discuss in class</a:t>
            </a:r>
          </a:p>
          <a:p>
            <a:pPr lvl="1"/>
            <a:r>
              <a:rPr lang="en-US" dirty="0"/>
              <a:t>RV32IMAC architecture</a:t>
            </a:r>
          </a:p>
          <a:p>
            <a:pPr lvl="2"/>
            <a:r>
              <a:rPr lang="en-US" dirty="0"/>
              <a:t>Baseline </a:t>
            </a:r>
            <a:r>
              <a:rPr lang="en-US" b="1" dirty="0"/>
              <a:t>32</a:t>
            </a:r>
            <a:r>
              <a:rPr lang="en-US" dirty="0"/>
              <a:t>-bit </a:t>
            </a:r>
            <a:r>
              <a:rPr lang="en-US" b="1" dirty="0"/>
              <a:t>R</a:t>
            </a:r>
            <a:r>
              <a:rPr lang="en-US" dirty="0"/>
              <a:t>ISC-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nteger instructions</a:t>
            </a:r>
          </a:p>
          <a:p>
            <a:pPr lvl="2"/>
            <a:r>
              <a:rPr lang="en-US" dirty="0"/>
              <a:t>Plus </a:t>
            </a:r>
            <a:r>
              <a:rPr lang="en-US" b="1" dirty="0"/>
              <a:t>M</a:t>
            </a:r>
            <a:r>
              <a:rPr lang="en-US" dirty="0"/>
              <a:t>ultiply/Divide, </a:t>
            </a:r>
            <a:r>
              <a:rPr lang="en-US" b="1" dirty="0"/>
              <a:t>A</a:t>
            </a:r>
            <a:r>
              <a:rPr lang="en-US" dirty="0"/>
              <a:t>tomic Memory, </a:t>
            </a:r>
            <a:r>
              <a:rPr lang="en-US" b="1" dirty="0"/>
              <a:t>C</a:t>
            </a:r>
            <a:r>
              <a:rPr lang="en-US" dirty="0"/>
              <a:t>ompressed operations</a:t>
            </a:r>
          </a:p>
          <a:p>
            <a:pPr lvl="1"/>
            <a:r>
              <a:rPr lang="en-US" dirty="0"/>
              <a:t>2.73 </a:t>
            </a:r>
            <a:r>
              <a:rPr lang="en-US" dirty="0" err="1"/>
              <a:t>Coremark</a:t>
            </a:r>
            <a:r>
              <a:rPr lang="en-US" dirty="0"/>
              <a:t>/MHz</a:t>
            </a:r>
          </a:p>
          <a:p>
            <a:r>
              <a:rPr lang="en-US" b="1" dirty="0">
                <a:solidFill>
                  <a:srgbClr val="0070C0"/>
                </a:solidFill>
              </a:rPr>
              <a:t>Electrical Specs</a:t>
            </a:r>
          </a:p>
          <a:p>
            <a:pPr lvl="1"/>
            <a:r>
              <a:rPr lang="en-US" dirty="0"/>
              <a:t>Up to 320 MHz</a:t>
            </a:r>
          </a:p>
          <a:p>
            <a:pPr lvl="1"/>
            <a:r>
              <a:rPr lang="en-US" dirty="0"/>
              <a:t>Built in antiquated 180 nm process</a:t>
            </a:r>
          </a:p>
          <a:p>
            <a:pPr lvl="1"/>
            <a:r>
              <a:rPr lang="en-US" dirty="0"/>
              <a:t>1.8V core and 3.3V I/O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7DBCD-06D0-4E63-AA67-1987FE0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2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4024C99394E1E847B8424F98DF4D406D" ma:contentTypeVersion="4" ma:contentTypeDescription="Yeni belge oluşturun." ma:contentTypeScope="" ma:versionID="26365cd43d6f39a675d2a2f4e8f77b5b">
  <xsd:schema xmlns:xsd="http://www.w3.org/2001/XMLSchema" xmlns:xs="http://www.w3.org/2001/XMLSchema" xmlns:p="http://schemas.microsoft.com/office/2006/metadata/properties" xmlns:ns2="5d39b856-4bf0-4ecb-83b8-2160909fafd7" targetNamespace="http://schemas.microsoft.com/office/2006/metadata/properties" ma:root="true" ma:fieldsID="a974a4d4f64cc67887bf2abc8bbd4f45" ns2:_="">
    <xsd:import namespace="5d39b856-4bf0-4ecb-83b8-2160909faf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39b856-4bf0-4ecb-83b8-2160909faf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9CC8FA-345F-4695-A038-20E54A2DDD50}"/>
</file>

<file path=customXml/itemProps2.xml><?xml version="1.0" encoding="utf-8"?>
<ds:datastoreItem xmlns:ds="http://schemas.openxmlformats.org/officeDocument/2006/customXml" ds:itemID="{B904E783-38B5-448E-9308-4C90820719E6}"/>
</file>

<file path=customXml/itemProps3.xml><?xml version="1.0" encoding="utf-8"?>
<ds:datastoreItem xmlns:ds="http://schemas.openxmlformats.org/officeDocument/2006/customXml" ds:itemID="{6F18C0FC-B7A6-4692-9D39-2E17E47081AC}"/>
</file>

<file path=docProps/app.xml><?xml version="1.0" encoding="utf-8"?>
<Properties xmlns="http://schemas.openxmlformats.org/officeDocument/2006/extended-properties" xmlns:vt="http://schemas.openxmlformats.org/officeDocument/2006/docPropsVTypes">
  <TotalTime>33380</TotalTime>
  <Words>6087</Words>
  <Application>Microsoft Office PowerPoint</Application>
  <PresentationFormat>On-screen Show (4:3)</PresentationFormat>
  <Paragraphs>1082</Paragraphs>
  <Slides>84</Slides>
  <Notes>84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Andale Mono</vt:lpstr>
      <vt:lpstr>Arial</vt:lpstr>
      <vt:lpstr>Arial Black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Ch9</dc:title>
  <dc:creator>sharris</dc:creator>
  <cp:lastModifiedBy>Sarah Harris</cp:lastModifiedBy>
  <cp:revision>592</cp:revision>
  <cp:lastPrinted>2020-10-14T23:45:22Z</cp:lastPrinted>
  <dcterms:created xsi:type="dcterms:W3CDTF">2012-08-07T04:56:47Z</dcterms:created>
  <dcterms:modified xsi:type="dcterms:W3CDTF">2023-07-29T03:44:38Z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0x0101004024C99394E1E847B8424F98DF4D406D</vt:lpwstr>
  </property>
</Properties>
</file>